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72" r:id="rId4"/>
    <p:sldId id="271" r:id="rId5"/>
    <p:sldId id="268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90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28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8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45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736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4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2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36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80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56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4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46FC0-C260-454E-BFC6-6FBBF6FFE56C}" type="datetimeFigureOut">
              <a:rPr lang="zh-CN" altLang="en-US" smtClean="0"/>
              <a:t>2023/3/9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F137C-9BF7-4C4B-9BDE-5A87D132831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56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11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616" y="0"/>
            <a:ext cx="1670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Equations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6" y="753823"/>
            <a:ext cx="4275202" cy="635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1" y="1681011"/>
            <a:ext cx="4797709" cy="4034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41" y="2338236"/>
            <a:ext cx="11027059" cy="34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3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4341" y="445717"/>
            <a:ext cx="6607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altLang="zh-CN" sz="20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5. Oxygen </a:t>
            </a:r>
            <a:r>
              <a:rPr lang="en-US" altLang="zh-CN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storage capacity of a fermentation broth</a:t>
            </a:r>
            <a:endParaRPr lang="zh-CN" altLang="zh-CN" sz="14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3ACE0B4-28F9-4815-B671-F8804B1BE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6" y="1045729"/>
            <a:ext cx="10974575" cy="445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18572" y="334880"/>
            <a:ext cx="49263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20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6. Calculating </a:t>
            </a:r>
            <a:r>
              <a:rPr lang="en-US" altLang="zh-CN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saturation concentration</a:t>
            </a:r>
            <a:endParaRPr lang="zh-CN" altLang="zh-CN" sz="14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00277A2-7065-43D4-828C-7CADE09EC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83" y="734990"/>
            <a:ext cx="11362172" cy="36745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1" y="4633966"/>
            <a:ext cx="4605250" cy="1776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63" y="4633966"/>
            <a:ext cx="5469640" cy="177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52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8837" y="482708"/>
            <a:ext cx="82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20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7. Oxygen </a:t>
            </a:r>
            <a:r>
              <a:rPr lang="en-US" altLang="zh-CN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transfer in a </a:t>
            </a:r>
            <a:r>
              <a:rPr lang="en-US" altLang="zh-CN" sz="2000" b="1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sparged</a:t>
            </a:r>
            <a:r>
              <a:rPr lang="en-US" altLang="zh-CN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stirred tank bioreactor </a:t>
            </a:r>
            <a:endParaRPr lang="zh-CN" altLang="zh-CN" sz="14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E919404-16A2-48BB-8CBD-E5FE10C7A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45" y="1072572"/>
            <a:ext cx="9144000" cy="251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175" y="3772945"/>
            <a:ext cx="5353050" cy="28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616" y="0"/>
            <a:ext cx="16706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Equations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664" y="1234014"/>
            <a:ext cx="7456811" cy="45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5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6254" y="237913"/>
            <a:ext cx="5091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Design aspects of a bioreactor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3" descr="tankco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912014"/>
            <a:ext cx="6151420" cy="40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00800" y="912014"/>
            <a:ext cx="57912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stirred tank bioreactor is approximately cylindrical in shape. It has a total volume (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kumimoji="0" lang="en-US" altLang="zh-CN" sz="20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of 100,000 liters. The geometry of the reactor is defined by the following ratios: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:H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=0,5 ; 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=0,33 ; 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0,1</a:t>
            </a:r>
            <a:endParaRPr kumimoji="0" lang="de-CH" altLang="zh-CN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96000" y="315283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Is it an aerated system? </a:t>
            </a:r>
            <a:endParaRPr lang="zh-CN" altLang="zh-CN" sz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Yes</a:t>
            </a:r>
            <a:r>
              <a:rPr lang="en-US" altLang="zh-CN" dirty="0">
                <a:latin typeface="宋体" panose="02010600030101010101" pitchFamily="2" charset="-122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bioreactor is aerated. The </a:t>
            </a:r>
            <a:r>
              <a:rPr lang="en-US" altLang="zh-CN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sparger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positioned beneath the agitator provides the air.  </a:t>
            </a:r>
            <a:endParaRPr lang="zh-CN" altLang="zh-CN" sz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364" y="5071842"/>
            <a:ext cx="4424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The stirred </a:t>
            </a:r>
            <a:r>
              <a:rPr lang="en-US" altLang="zh-CN" dirty="0" smtClean="0"/>
              <a:t>tank bioreactor </a:t>
            </a:r>
            <a:r>
              <a:rPr lang="en-US" altLang="zh-CN" dirty="0"/>
              <a:t>(STR)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905164" y="5642704"/>
            <a:ext cx="1016923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b) Is this type of bioreactor advantageous for mammalian cells? </a:t>
            </a:r>
            <a:endParaRPr lang="zh-CN" altLang="zh-CN" sz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The aspect ratio of this bioreactor is 2. Bioreactors for mammalian cells have aspect ratios of 1, while microbial cells cultures in a STR have a aspect ratio of 3. In this limiting case it is still possible to culture mammalian cells, even though the aspect ratio is above 1.  </a:t>
            </a:r>
            <a:endParaRPr lang="zh-CN" altLang="zh-CN" sz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5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6254" y="237913"/>
            <a:ext cx="5091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Design aspects of a bioreactor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857" y="906995"/>
            <a:ext cx="7726218" cy="553809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780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6254" y="237913"/>
            <a:ext cx="5091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1. Design aspects of a bioreactor 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3" descr="tankco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" y="912014"/>
            <a:ext cx="6151420" cy="402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400800" y="912014"/>
            <a:ext cx="579120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 stirred tank bioreactor is approximately cylindrical in shape. It has a total volume (</a:t>
            </a:r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</a:t>
            </a:r>
            <a:r>
              <a:rPr kumimoji="0" lang="en-US" altLang="zh-CN" sz="2000" b="0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 of 100,000 liters. The geometry of the reactor is defined by the following ratios: 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:H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=0,5 ; 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=0,33 ; 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:D</a:t>
            </a:r>
            <a:r>
              <a:rPr kumimoji="0" lang="de-CH" altLang="zh-CN" sz="2000" b="0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kumimoji="0" lang="de-CH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= 0,1</a:t>
            </a:r>
            <a:endParaRPr kumimoji="0" lang="de-CH" altLang="zh-CN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00364" y="5071842"/>
            <a:ext cx="44242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The stirred </a:t>
            </a:r>
            <a:r>
              <a:rPr lang="en-US" altLang="zh-CN" dirty="0" smtClean="0"/>
              <a:t>tank bioreactor </a:t>
            </a:r>
            <a:r>
              <a:rPr lang="en-US" altLang="zh-CN" dirty="0"/>
              <a:t>(STR)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6493164" y="3159174"/>
                <a:ext cx="5606472" cy="31811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en-US" altLang="zh-CN" dirty="0" smtClean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c) Calculate</a:t>
                </a: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: D</a:t>
                </a:r>
                <a:r>
                  <a:rPr lang="en-US" altLang="zh-CN" baseline="-25000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dirty="0" err="1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baseline="-25000" dirty="0" err="1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D</a:t>
                </a:r>
                <a:r>
                  <a:rPr lang="en-US" altLang="zh-CN" baseline="-25000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D</a:t>
                </a:r>
                <a:r>
                  <a:rPr lang="en-US" altLang="zh-CN" baseline="-25000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</a:t>
                </a:r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zh-CN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zh-CN" altLang="zh-CN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1/3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</m:oMath>
                  </m:oMathPara>
                </a14:m>
                <a:endParaRPr lang="en-US" altLang="zh-CN" i="1" dirty="0" smtClean="0">
                  <a:latin typeface="Cambria Math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𝑤𝑖𝑡h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       2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𝑎𝑛𝑑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=100</m:t>
                      </m:r>
                      <m:sSup>
                        <m:sSup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:endParaRPr lang="en-US" altLang="zh-CN" dirty="0" smtClean="0">
                  <a:latin typeface="Arial" panose="020B0604020202020204" pitchFamily="34" charset="0"/>
                  <a:ea typeface="MS Mincho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:r>
                  <a:rPr lang="en-US" altLang="zh-CN" dirty="0" smtClean="0">
                    <a:latin typeface="Arial" panose="020B0604020202020204" pitchFamily="34" charset="0"/>
                    <a:ea typeface="MS Mincho"/>
                    <a:cs typeface="Times New Roman" panose="02020603050405020304" pitchFamily="18" charset="0"/>
                  </a:rPr>
                  <a:t>It 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Times New Roman" panose="02020603050405020304" pitchFamily="18" charset="0"/>
                  </a:rPr>
                  <a:t>is important to convert the volume in SI units. </a:t>
                </a:r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Times New Roman" panose="02020603050405020304" pitchFamily="18" charset="0"/>
                  </a:rPr>
                  <a:t> </a:t>
                </a:r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=8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=0,33∙4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=1,33</m:t>
                      </m:r>
                    </m:oMath>
                  </m:oMathPara>
                </a14:m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ea typeface="MS Mincho"/>
                              <a:cs typeface="Times New Roman" panose="020206030504050203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=0,4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MS Mincho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3164" y="3159174"/>
                <a:ext cx="5606472" cy="3181192"/>
              </a:xfrm>
              <a:prstGeom prst="rect">
                <a:avLst/>
              </a:prstGeom>
              <a:blipFill>
                <a:blip r:embed="rId3"/>
                <a:stretch>
                  <a:fillRect l="-870" t="-9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2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3418" y="445947"/>
            <a:ext cx="10769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altLang="zh-CN" sz="24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2. Cell </a:t>
            </a:r>
            <a:r>
              <a:rPr lang="en-US" altLang="zh-CN" sz="24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concentration in aerobic culture</a:t>
            </a:r>
            <a:endParaRPr lang="zh-CN" altLang="zh-CN" sz="24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zh-CN" altLang="zh-CN" sz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 strain of </a:t>
            </a:r>
            <a:r>
              <a:rPr lang="en-US" altLang="zh-CN" i="1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Azotobacter</a:t>
            </a:r>
            <a:r>
              <a:rPr lang="en-US" altLang="zh-CN" i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i="1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vinelandii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is cultured in a 15m</a:t>
            </a:r>
            <a:r>
              <a:rPr lang="en-US" altLang="zh-CN" baseline="30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stirred Fermenter for alginate production. Under current operating conditions </a:t>
            </a:r>
            <a:r>
              <a:rPr lang="en-US" altLang="zh-CN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baseline="-25000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is 0.17 s</a:t>
            </a:r>
            <a:r>
              <a:rPr lang="en-US" altLang="zh-CN" baseline="30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Oxygen solubility in the broth is approx. 8 x 10</a:t>
            </a:r>
            <a:r>
              <a:rPr lang="en-US" altLang="zh-CN" baseline="30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kg m</a:t>
            </a:r>
            <a:r>
              <a:rPr lang="en-US" altLang="zh-CN" baseline="30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zh-CN" altLang="zh-CN" sz="12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4284109-D14A-4266-AC5A-1524828A5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1" y="1996797"/>
            <a:ext cx="6936675" cy="4216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66" y="3668473"/>
            <a:ext cx="4275202" cy="6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30EFF55-0C6A-4DD9-A8F6-530D9C1DC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" y="1547348"/>
            <a:ext cx="9144000" cy="25288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566" y="3668473"/>
            <a:ext cx="4275202" cy="6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4108" y="482983"/>
            <a:ext cx="90424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spcAft>
                <a:spcPts val="0"/>
              </a:spcAft>
            </a:pPr>
            <a:r>
              <a:rPr lang="en-US" altLang="zh-CN" sz="2000" b="1" dirty="0" smtClean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3. Specific </a:t>
            </a:r>
            <a:r>
              <a:rPr lang="en-US" altLang="zh-CN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oxygen uptake in </a:t>
            </a:r>
            <a:r>
              <a:rPr lang="en-US" altLang="zh-CN" sz="2000" b="1" i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E. coli </a:t>
            </a:r>
            <a:r>
              <a:rPr lang="en-US" altLang="zh-CN" sz="2000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culture</a:t>
            </a:r>
            <a:endParaRPr lang="zh-CN" altLang="zh-CN" sz="20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b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zh-CN" altLang="zh-CN" sz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It is assumed, that the specific oxygen uptake rate (q</a:t>
            </a:r>
            <a:r>
              <a:rPr lang="en-US" altLang="zh-CN" baseline="-25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O2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) of </a:t>
            </a:r>
            <a:r>
              <a:rPr lang="en-US" altLang="zh-CN" i="1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E. coli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is 5.0 </a:t>
            </a:r>
            <a:r>
              <a:rPr lang="en-US" altLang="zh-CN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mmol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g</a:t>
            </a:r>
            <a:r>
              <a:rPr lang="en-US" altLang="zh-CN" baseline="30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h</a:t>
            </a:r>
            <a:r>
              <a:rPr lang="en-US" altLang="zh-CN" baseline="30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zh-CN" altLang="zh-CN" sz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endParaRPr lang="zh-CN" altLang="zh-CN" sz="1200" dirty="0"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arenR"/>
            </a:pP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Which cell concentration X can be reached in a laboratory reactor with a </a:t>
            </a:r>
            <a:r>
              <a:rPr lang="en-US" altLang="zh-CN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zh-CN" baseline="-25000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of 25 h</a:t>
            </a:r>
            <a:r>
              <a:rPr lang="en-US" altLang="zh-CN" baseline="30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when C</a:t>
            </a:r>
            <a:r>
              <a:rPr lang="en-US" altLang="zh-CN" baseline="-25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= 10 % C* and for the medium at 37 °C is C* = 0.17 </a:t>
            </a:r>
            <a:r>
              <a:rPr lang="en-US" altLang="zh-CN" dirty="0" err="1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mmol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 L</a:t>
            </a:r>
            <a:r>
              <a:rPr lang="en-US" altLang="zh-CN" baseline="30000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-1</a:t>
            </a:r>
            <a:r>
              <a:rPr lang="en-US" altLang="zh-CN" dirty="0">
                <a:latin typeface="Arial" panose="020B060402020202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zh-CN" altLang="zh-CN" sz="120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586456"/>
              </p:ext>
            </p:extLst>
          </p:nvPr>
        </p:nvGraphicFramePr>
        <p:xfrm>
          <a:off x="692726" y="2951466"/>
          <a:ext cx="2714246" cy="444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3" imgW="1380240" imgH="219240" progId="Equation.DSMT4">
                  <p:embed/>
                </p:oleObj>
              </mc:Choice>
              <mc:Fallback>
                <p:oleObj r:id="rId3" imgW="1380240" imgH="219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26" y="2951466"/>
                        <a:ext cx="2714246" cy="4441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4260"/>
              </p:ext>
            </p:extLst>
          </p:nvPr>
        </p:nvGraphicFramePr>
        <p:xfrm>
          <a:off x="692726" y="3441619"/>
          <a:ext cx="3750594" cy="94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5" imgW="1901520" imgH="466200" progId="Equation.DSMT4">
                  <p:embed/>
                </p:oleObj>
              </mc:Choice>
              <mc:Fallback>
                <p:oleObj r:id="rId5" imgW="1901520" imgH="466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26" y="3441619"/>
                        <a:ext cx="3750594" cy="9499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552536"/>
              </p:ext>
            </p:extLst>
          </p:nvPr>
        </p:nvGraphicFramePr>
        <p:xfrm>
          <a:off x="692726" y="4463791"/>
          <a:ext cx="4934990" cy="54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7" imgW="2532240" imgH="264960" progId="Equation.DSMT4">
                  <p:embed/>
                </p:oleObj>
              </mc:Choice>
              <mc:Fallback>
                <p:oleObj r:id="rId7" imgW="2532240" imgH="2649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26" y="4463791"/>
                        <a:ext cx="4934990" cy="5428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21873"/>
              </p:ext>
            </p:extLst>
          </p:nvPr>
        </p:nvGraphicFramePr>
        <p:xfrm>
          <a:off x="692726" y="5004226"/>
          <a:ext cx="2812945" cy="764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9" imgW="1435320" imgH="383760" progId="Equation.DSMT4">
                  <p:embed/>
                </p:oleObj>
              </mc:Choice>
              <mc:Fallback>
                <p:oleObj r:id="rId9" imgW="1435320" imgH="3837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26" y="5004226"/>
                        <a:ext cx="2812945" cy="7649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92726" y="2561871"/>
            <a:ext cx="6964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Working according to the exercise (2) we have</a:t>
            </a:r>
            <a:endParaRPr kumimoji="0" lang="en-US" altLang="zh-CN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21326" y="4297232"/>
            <a:ext cx="37932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921326" y="4786182"/>
            <a:ext cx="37932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21326" y="5065582"/>
            <a:ext cx="37932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altLang="zh-CN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21326" y="5245418"/>
            <a:ext cx="3793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6566" y="3668473"/>
            <a:ext cx="4275202" cy="6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22037" y="510600"/>
                <a:ext cx="10280072" cy="12311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0"/>
                  </a:spcAft>
                </a:pPr>
                <a:r>
                  <a:rPr lang="en-US" altLang="zh-CN" sz="2000" b="1" dirty="0" smtClean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4. Oxygen </a:t>
                </a:r>
                <a:r>
                  <a:rPr lang="en-US" altLang="zh-CN" sz="2000" b="1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consumption </a:t>
                </a:r>
                <a:endParaRPr lang="zh-CN" altLang="zh-CN" sz="20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b="1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 </a:t>
                </a:r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Estimate how fast the dissolved oxygen concentration is consumed in a bioreactor with </a:t>
                </a:r>
                <a:r>
                  <a:rPr lang="en-US" altLang="zh-CN" dirty="0" err="1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altLang="zh-CN" baseline="-25000" dirty="0" err="1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dirty="0" err="1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1000 h</a:t>
                </a:r>
                <a:r>
                  <a:rPr lang="en-US" altLang="zh-CN" baseline="30000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altLang="zh-CN" dirty="0">
                    <a:latin typeface="Arial" panose="020B0604020202020204" pitchFamily="34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containing a 10g/l culture growing with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Times New Roman" panose="02020603050405020304" pitchFamily="18" charset="0"/>
                  </a:rPr>
                  <a:t>= 0.5h</a:t>
                </a:r>
                <a:r>
                  <a:rPr lang="en-US" altLang="zh-CN" baseline="30000" dirty="0">
                    <a:latin typeface="Arial" panose="020B0604020202020204" pitchFamily="34" charset="0"/>
                    <a:ea typeface="MS Mincho"/>
                    <a:cs typeface="Times New Roman" panose="02020603050405020304" pitchFamily="18" charset="0"/>
                  </a:rPr>
                  <a:t>-1</a:t>
                </a:r>
                <a:r>
                  <a:rPr lang="en-US" altLang="zh-CN" dirty="0">
                    <a:latin typeface="Arial" panose="020B0604020202020204" pitchFamily="34" charset="0"/>
                    <a:ea typeface="MS Mincho"/>
                    <a:cs typeface="Times New Roman" panose="02020603050405020304" pitchFamily="18" charset="0"/>
                  </a:rPr>
                  <a:t> if the aeration is interrupted. </a:t>
                </a:r>
                <a:endParaRPr lang="zh-CN" altLang="zh-CN" sz="1200" dirty="0">
                  <a:effectLst/>
                  <a:latin typeface="Arial" panose="020B0604020202020204" pitchFamily="34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37" y="510600"/>
                <a:ext cx="10280072" cy="1231106"/>
              </a:xfrm>
              <a:prstGeom prst="rect">
                <a:avLst/>
              </a:prstGeom>
              <a:blipFill>
                <a:blip r:embed="rId2"/>
                <a:stretch>
                  <a:fillRect l="-652" t="-2475" r="-1068" b="-69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3FFE6A6F-E068-41B0-9D7B-96A22383B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850"/>
          <a:stretch/>
        </p:blipFill>
        <p:spPr>
          <a:xfrm>
            <a:off x="822037" y="1885025"/>
            <a:ext cx="7284604" cy="44719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4303204"/>
            <a:ext cx="3638550" cy="1939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2174" y="3392248"/>
            <a:ext cx="4275202" cy="63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519</Words>
  <Application>Microsoft Office PowerPoint</Application>
  <PresentationFormat>Widescreen</PresentationFormat>
  <Paragraphs>44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等线 Light</vt:lpstr>
      <vt:lpstr>MS Mincho</vt:lpstr>
      <vt:lpstr>宋体</vt:lpstr>
      <vt:lpstr>Arial</vt:lpstr>
      <vt:lpstr>Cambria</vt:lpstr>
      <vt:lpstr>Cambria Math</vt:lpstr>
      <vt:lpstr>Times New Roman</vt:lpstr>
      <vt:lpstr>Office 主题​​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郝亚萌</dc:creator>
  <cp:lastModifiedBy>Group Hu</cp:lastModifiedBy>
  <cp:revision>22</cp:revision>
  <dcterms:created xsi:type="dcterms:W3CDTF">2021-03-05T10:25:29Z</dcterms:created>
  <dcterms:modified xsi:type="dcterms:W3CDTF">2023-03-09T13:59:09Z</dcterms:modified>
</cp:coreProperties>
</file>